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3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40" r:id="rId15"/>
    <p:sldId id="320" r:id="rId16"/>
    <p:sldId id="321" r:id="rId17"/>
    <p:sldId id="338" r:id="rId18"/>
    <p:sldId id="307" r:id="rId19"/>
    <p:sldId id="330" r:id="rId20"/>
    <p:sldId id="295" r:id="rId21"/>
    <p:sldId id="297" r:id="rId22"/>
    <p:sldId id="309" r:id="rId23"/>
    <p:sldId id="339" r:id="rId24"/>
    <p:sldId id="341" r:id="rId25"/>
    <p:sldId id="342" r:id="rId26"/>
    <p:sldId id="310" r:id="rId27"/>
    <p:sldId id="294" r:id="rId28"/>
    <p:sldId id="326" r:id="rId29"/>
    <p:sldId id="343" r:id="rId30"/>
    <p:sldId id="325" r:id="rId31"/>
    <p:sldId id="332" r:id="rId32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9"/>
    <p:restoredTop sz="94719"/>
  </p:normalViewPr>
  <p:slideViewPr>
    <p:cSldViewPr snapToGrid="0">
      <p:cViewPr varScale="1">
        <p:scale>
          <a:sx n="152" d="100"/>
          <a:sy n="152" d="100"/>
        </p:scale>
        <p:origin x="688" y="168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24575,'0'78'0,"0"0"0,0-1 0,0 10 0,0 3 0,0 4 0,0-31 0,0 17 0,0-26 0,0-12 0,0 5 0,0-12 0,0-1 0,0 0 0,-8-5 0,5 10 0,-5-4 0,8 6 0,0 0 0,0 0 0,0 6 0,0 1 0,0 7 0,0 1 0,0-1 0,0 0 0,-5 0 0,4-6 0,-4-2 0,0-7 0,4-4 0,-3-3 0,4-5 0,-4 0 0,2-5 0,-2 4 0,0-4 0,3 5 0,-3 0 0,0-5 0,3 4 0,-7-4 0,7 5 0,-7 0 0,6 0 0,-6 0 0,7-4 0,-8 8 0,8-7 0,-8 8 0,8-10 0,-7 4 0,7-4 0,-3 0 0,4 4 0,0-8 0,0 2 0,0-8 0,0 3 0,0-7 0,0 3 0,0-4 0,0 4 0,0-4 0,0 4 0,0-4 0,0 0 0,0-1 0,0 1 0,0 0 0,0-1 0,0 1 0,0 4 0,0-3 0,0 7 0,0-3 0,0 4 0,0-5 0,0 0 0,0-4 0,0 0 0,3-1 0,-2 1 0,2 0 0,1-4 0,0 0 0,0-1 0,2-2 0,-5-1 0,2-13 0,-3 7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24575,'11'8'0,"-2"3"0,7 3 0,14 10 0,-7 5 0,16-1 0,8 31 0,-7-21 0,19 25 0,-15-23 0,-6-3 0,5-5 0,-11-1 0,-1 0 0,-2-6 0,-10-3 0,3-4 0,-5-5 0,-4 3 0,-1-7 0,0 3 0,-3-4 0,3 0 0,-5-4 0,-2 3 0,1-6 0,-5-1 0,2-4 0,-3-3 0,0 0 0,0-1 0,0 0 0,0-4 0,0 3 0,0-7 0,0 3 0,-4-9 0,3-1 0,-3-5 0,4 0 0,0-6 0,0 4 0,0-3 0,0 4 0,0 1 0,8 0 0,2 0 0,20-7 0,-8 5 0,14-13 0,-10 12 0,12-11 0,0 3 0,0 1 0,4-5 0,-4 5 0,7-1 0,-1 1 0,-2 10 0,-5 3 0,-3 10 0,-11 1 0,-1 5 0,-9 4 0,-2 2 0,-3 3 0,0 0 0,0 0 0,-1 0 0,1 0 0,0 0 0,-1 0 0,5-4 0,1 3 0,9-7 0,-4 7 0,4-7 0,-5 7 0,-4-3 0,3 4 0,-7 0 0,3 0 0,-5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conda</a:t>
            </a:r>
            <a:r>
              <a:rPr lang="en-US" dirty="0"/>
              <a:t> on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8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github</a:t>
            </a:r>
            <a:r>
              <a:rPr lang="en-US" dirty="0"/>
              <a:t>, clone onto laptop,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6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40908" TargetMode="External"/><Relationship Id="rId2" Type="http://schemas.openxmlformats.org/officeDocument/2006/relationships/image" Target="../media/image14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41" y="969981"/>
            <a:ext cx="5549317" cy="1943161"/>
          </a:xfrm>
        </p:spPr>
        <p:txBody>
          <a:bodyPr/>
          <a:lstStyle/>
          <a:p>
            <a:r>
              <a:rPr lang="en-US" dirty="0"/>
              <a:t>Easier to understand</a:t>
            </a:r>
          </a:p>
          <a:p>
            <a:r>
              <a:rPr lang="en-US" dirty="0"/>
              <a:t>Easier to test for correctness</a:t>
            </a:r>
          </a:p>
          <a:p>
            <a:r>
              <a:rPr lang="en-US" dirty="0"/>
              <a:t>Easier to change and update</a:t>
            </a:r>
          </a:p>
          <a:p>
            <a:r>
              <a:rPr lang="en-US" dirty="0"/>
              <a:t>Combinatorial goodness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6E7E1-9662-EFE4-B0AA-46ED41CBBFE4}"/>
              </a:ext>
            </a:extLst>
          </p:cNvPr>
          <p:cNvGrpSpPr/>
          <p:nvPr/>
        </p:nvGrpSpPr>
        <p:grpSpPr>
          <a:xfrm>
            <a:off x="4835137" y="3092880"/>
            <a:ext cx="3106203" cy="2318254"/>
            <a:chOff x="1320972" y="3505256"/>
            <a:chExt cx="3106203" cy="23182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5EAF6-7617-992D-53D4-5C499484C05C}"/>
                </a:ext>
              </a:extLst>
            </p:cNvPr>
            <p:cNvCxnSpPr/>
            <p:nvPr/>
          </p:nvCxnSpPr>
          <p:spPr>
            <a:xfrm>
              <a:off x="2559984" y="3505256"/>
              <a:ext cx="0" cy="58722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ladybug on a leaf&#10;&#10;Description automatically generated">
              <a:extLst>
                <a:ext uri="{FF2B5EF4-FFF2-40B4-BE49-F238E27FC236}">
                  <a16:creationId xmlns:a16="http://schemas.microsoft.com/office/drawing/2014/main" id="{B1590242-F826-AE65-A871-3197D03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20972" y="4168741"/>
              <a:ext cx="2478023" cy="1654769"/>
            </a:xfrm>
            <a:prstGeom prst="rect">
              <a:avLst/>
            </a:prstGeom>
          </p:spPr>
        </p:pic>
        <p:pic>
          <p:nvPicPr>
            <p:cNvPr id="11" name="Graphic 10" descr="Badge Cross with solid fill">
              <a:extLst>
                <a:ext uri="{FF2B5EF4-FFF2-40B4-BE49-F238E27FC236}">
                  <a16:creationId xmlns:a16="http://schemas.microsoft.com/office/drawing/2014/main" id="{79BCBD03-A025-9974-2EFC-E4EC8EFF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3650" y="3858636"/>
              <a:ext cx="1513525" cy="15135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6699-DCAB-6068-3316-56335207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1" y="969981"/>
            <a:ext cx="350344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84AC9-1111-D534-7C18-31E63241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5" y="940072"/>
            <a:ext cx="5580529" cy="31410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119" y="3429000"/>
            <a:ext cx="6929718" cy="292697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780028" y="1751485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A7A9-EBCD-1DD0-13E0-4654C5E6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16DE2-FD3A-96C8-6F11-429D913B6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4030D-3B58-BDBD-A557-F8BA8FBC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2" y="1143000"/>
            <a:ext cx="6291743" cy="527146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F9AC08D-4297-EFF9-F7ED-EF3B98D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3744-8651-DB4A-D6E2-258E4B0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should be useful!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1EDFB-3206-AB48-A438-C2069AB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4EEA8-1EBE-0CC2-4A83-92FBA0B2FE00}"/>
              </a:ext>
            </a:extLst>
          </p:cNvPr>
          <p:cNvGrpSpPr/>
          <p:nvPr/>
        </p:nvGrpSpPr>
        <p:grpSpPr>
          <a:xfrm>
            <a:off x="575979" y="2040950"/>
            <a:ext cx="8568021" cy="2569215"/>
            <a:chOff x="236462" y="3408355"/>
            <a:chExt cx="8568021" cy="2569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412BAE-D53D-C035-3EA1-F614921D6CCC}"/>
                </a:ext>
              </a:extLst>
            </p:cNvPr>
            <p:cNvSpPr txBox="1"/>
            <p:nvPr/>
          </p:nvSpPr>
          <p:spPr>
            <a:xfrm>
              <a:off x="310244" y="3408355"/>
              <a:ext cx="6481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Caveat</a:t>
              </a:r>
              <a:r>
                <a:rPr lang="en-US" sz="1800" dirty="0"/>
                <a:t>: a function can be too simple to be worth the trouble:</a:t>
              </a:r>
            </a:p>
          </p:txBody>
        </p:sp>
        <p:pic>
          <p:nvPicPr>
            <p:cNvPr id="7" name="Picture 4" descr="A picture containing text, font, screenshot, line&#10;&#10;Description automatically generated">
              <a:extLst>
                <a:ext uri="{FF2B5EF4-FFF2-40B4-BE49-F238E27FC236}">
                  <a16:creationId xmlns:a16="http://schemas.microsoft.com/office/drawing/2014/main" id="{F170328D-A3F6-FFC2-3134-0C79A32B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3" y="3906557"/>
              <a:ext cx="7217668" cy="1308706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F082E60-B7D8-CE59-8576-60043553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63" y="5099370"/>
              <a:ext cx="7967420" cy="393579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3B73F718-79B5-7231-A761-7DE64E8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559" y="5034163"/>
              <a:ext cx="457216" cy="457216"/>
            </a:xfrm>
            <a:prstGeom prst="rect">
              <a:avLst/>
            </a:prstGeom>
          </p:spPr>
        </p:pic>
        <p:pic>
          <p:nvPicPr>
            <p:cNvPr id="10" name="Graphic 9" descr="Badge Cross with solid fill">
              <a:extLst>
                <a:ext uri="{FF2B5EF4-FFF2-40B4-BE49-F238E27FC236}">
                  <a16:creationId xmlns:a16="http://schemas.microsoft.com/office/drawing/2014/main" id="{9BC04873-7228-1AA6-E2B8-5C87AA4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462" y="4088922"/>
              <a:ext cx="511352" cy="511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163360-D7E2-8313-6ED8-5C83A9B755EB}"/>
                </a:ext>
              </a:extLst>
            </p:cNvPr>
            <p:cNvSpPr txBox="1"/>
            <p:nvPr/>
          </p:nvSpPr>
          <p:spPr>
            <a:xfrm>
              <a:off x="413759" y="5608238"/>
              <a:ext cx="681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Prompt</a:t>
              </a:r>
              <a:r>
                <a:rPr lang="en-US" sz="1800" dirty="0"/>
                <a:t>: what could we add to make such a function worthwhile?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9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Validate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8E1-EC30-DB3E-53D5-EED954B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Function (</a:t>
            </a:r>
            <a:r>
              <a:rPr lang="en-US" dirty="0">
                <a:highlight>
                  <a:srgbClr val="FFFF00"/>
                </a:highlight>
              </a:rPr>
              <a:t>unit test the R functions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968-844C-B2EA-F1E7-26E895ED2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Good test: does directory/file exist already?</a:t>
            </a:r>
          </a:p>
          <a:p>
            <a:r>
              <a:rPr lang="en-US" dirty="0">
                <a:highlight>
                  <a:srgbClr val="FFFF00"/>
                </a:highlight>
              </a:rPr>
              <a:t>Inspecting content of file</a:t>
            </a:r>
          </a:p>
          <a:p>
            <a:r>
              <a:rPr lang="en-US" dirty="0"/>
              <a:t>Unit tests for the function that processes files in a given directory/year</a:t>
            </a:r>
          </a:p>
          <a:p>
            <a:r>
              <a:rPr lang="en-US" dirty="0"/>
              <a:t>Demonstrate utility of assertions/exceptions over silently failing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Making assumptions explicit: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Good -- Comment the assumptions for a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Better -- Use assert statements to test for your assumptions</a:t>
            </a:r>
            <a:endParaRPr lang="en-US" dirty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DF50-BD74-64BC-E9E5-21F78D9A40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4292542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881478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640863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Stata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016B3-3FE3-E2F1-E165-8E15DB830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59336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576519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375D-678C-D2B2-DC88-97CB30A6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7" y="1143000"/>
            <a:ext cx="5262193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CCEB-9C91-C5FF-5F3C-37D3189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into 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CA657-BE78-81EC-4765-767F303B6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8DB8-BFBF-CD06-B370-30B7B6B2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554620"/>
            <a:ext cx="7772400" cy="142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AD6CA-87D3-D1F6-5F63-DF75AA9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06" y="4248012"/>
            <a:ext cx="6057900" cy="4953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188C48-CAB7-A09A-AA27-D3BD4110D6B2}"/>
              </a:ext>
            </a:extLst>
          </p:cNvPr>
          <p:cNvGrpSpPr/>
          <p:nvPr/>
        </p:nvGrpSpPr>
        <p:grpSpPr>
          <a:xfrm>
            <a:off x="4903539" y="3110294"/>
            <a:ext cx="521640" cy="988200"/>
            <a:chOff x="4903539" y="3110294"/>
            <a:chExt cx="5216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14:cNvPr>
                <p14:cNvContentPartPr/>
                <p14:nvPr/>
              </p14:nvContentPartPr>
              <p14:xfrm>
                <a:off x="5079939" y="3110294"/>
                <a:ext cx="45360" cy="9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0939" y="3101291"/>
                  <a:ext cx="63000" cy="964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14:cNvPr>
                <p14:cNvContentPartPr/>
                <p14:nvPr/>
              </p14:nvContentPartPr>
              <p14:xfrm>
                <a:off x="4903539" y="3760814"/>
                <a:ext cx="521640" cy="33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539" y="3751814"/>
                  <a:ext cx="53928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447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5EF6-A1F1-247F-C708-0BE3B366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34258-1104-E21C-DF95-02CF6AD63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2B6D1-B2B2-74A9-217B-6802CB4BC3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77941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Automating Code Execution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automatic </a:t>
            </a:r>
            <a:r>
              <a:rPr lang="en-US" dirty="0">
                <a:effectLst/>
                <a:latin typeface="+mj-lt"/>
              </a:rPr>
              <a:t>tests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executable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1" y="1182164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EB790-F90B-C96B-5993-AC07A0A2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5" y="1405471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8" y="950713"/>
            <a:ext cx="2552700" cy="25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7" y="2657002"/>
            <a:ext cx="4573133" cy="346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8" y="527228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20474-5414-997B-FABB-0E6E2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" y="943904"/>
            <a:ext cx="6904470" cy="353581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19823-4DFF-76BF-EA19-32947AE5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80" y="3984771"/>
            <a:ext cx="5584619" cy="20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8C754-91C1-A4AE-B579-21EF5268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718" y="874493"/>
            <a:ext cx="4616721" cy="497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C231-FD37-5B02-3C2D-D2BFB40C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88" y="895776"/>
            <a:ext cx="7915012" cy="4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573C-480D-DB8F-9CFD-242D6CFE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4861"/>
            <a:ext cx="7772400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5A4998-E5D8-0540-AEB3-E33AFB9540B5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780</Words>
  <Application>Microsoft Macintosh PowerPoint</Application>
  <PresentationFormat>On-screen Show (4:3)</PresentationFormat>
  <Paragraphs>175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 Code into Modules</vt:lpstr>
      <vt:lpstr>Benefits of Modules</vt:lpstr>
      <vt:lpstr>Functions as Modules</vt:lpstr>
      <vt:lpstr>Guidance for Defining Functions</vt:lpstr>
      <vt:lpstr>Repetitive Code</vt:lpstr>
      <vt:lpstr>PowerPoint Presentation</vt:lpstr>
      <vt:lpstr>Do Everything Functions</vt:lpstr>
      <vt:lpstr>Modular Functions</vt:lpstr>
      <vt:lpstr>Functions should be useful!</vt:lpstr>
      <vt:lpstr>Validate Function Inputs</vt:lpstr>
      <vt:lpstr>3. Automation</vt:lpstr>
      <vt:lpstr>Automated Tests</vt:lpstr>
      <vt:lpstr>Unit Tests</vt:lpstr>
      <vt:lpstr>Testing a Function (unit test the R functions)</vt:lpstr>
      <vt:lpstr>Python Example</vt:lpstr>
      <vt:lpstr>R Example</vt:lpstr>
      <vt:lpstr>Stata Example</vt:lpstr>
      <vt:lpstr>Command Line Interfaces</vt:lpstr>
      <vt:lpstr>Example: CLI for Python</vt:lpstr>
      <vt:lpstr>Turn into a Script</vt:lpstr>
      <vt:lpstr>R Example</vt:lpstr>
      <vt:lpstr>Example: CLI for Stata</vt:lpstr>
      <vt:lpstr>Conclusion: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95</cp:revision>
  <dcterms:modified xsi:type="dcterms:W3CDTF">2023-08-14T14:52:04Z</dcterms:modified>
</cp:coreProperties>
</file>